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716" r:id="rId4"/>
    <p:sldMasterId id="2147483730" r:id="rId5"/>
    <p:sldMasterId id="2147483744" r:id="rId6"/>
    <p:sldMasterId id="2147483758" r:id="rId7"/>
    <p:sldMasterId id="2147483772" r:id="rId8"/>
  </p:sldMasterIdLst>
  <p:notesMasterIdLst>
    <p:notesMasterId r:id="rId17"/>
  </p:notesMasterIdLst>
  <p:sldIdLst>
    <p:sldId id="256" r:id="rId9"/>
    <p:sldId id="258" r:id="rId10"/>
    <p:sldId id="260" r:id="rId11"/>
    <p:sldId id="265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047C9-7C2D-4C13-BE4A-14AEBD151BA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988AA-566C-40AA-8A1F-31AE1A4C3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4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66"/>
                </a:solidFill>
                <a:latin typeface="Arial" panose="020B0604020202020204" pitchFamily="34" charset="0"/>
              </a:defRPr>
            </a:lvl9pPr>
          </a:lstStyle>
          <a:p>
            <a:fld id="{3084CC7E-5165-45AB-AF57-7725130D2A99}" type="slidenum">
              <a:rPr lang="en-US" altLang="en-US" sz="1200" smtClean="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88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0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1964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271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2077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7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2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5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95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3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06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54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89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5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64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9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19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09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59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80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46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5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43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7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34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09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63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31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243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75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64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37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33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173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506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757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171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67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25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47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483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557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40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43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8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15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090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257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761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206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089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479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225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10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428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3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2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008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359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9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18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570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427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636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997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017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184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426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838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794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5695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762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536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776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859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5939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3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6957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117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90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8800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24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718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403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137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293B-DD96-49EC-8EA3-D5BF52589F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5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121-43E7-4A56-BC63-3755D71ADB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144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9EC1-38E8-483F-BAD4-F83D8AA6AE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5978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F48E-8E79-41C0-94C0-D275255323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89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4563-B89A-495C-87C4-85859FBA52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9011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7972-7037-4081-8BDD-68296D77069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58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0CA0-5DC1-4497-9F23-AF5399AC8C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212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08EA-5E74-40AD-82B2-FE3DC501E4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7773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3D29-1821-40DD-9E7D-B8E281C607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962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90D63-8CBD-4138-94DA-932A7A3F70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4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82-B450-45AB-BC52-F8436C9094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074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DBE2-18BE-4F39-B686-D6B6C0FECE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587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1A88-5777-42D3-B6DA-F3C592CF674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2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03FC-9788-4B94-A933-576188144F2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52A8-42B4-4450-BD88-8A15B80B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3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6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EF390-00F1-4787-BB55-9F55B886B4D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3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Kinetic and Potential Energy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296137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Kinetic Energy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5029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FFFF66"/>
                </a:solidFill>
              </a:rPr>
              <a:t>Kinetic energy is the energy of </a:t>
            </a:r>
            <a:r>
              <a:rPr lang="en-US" altLang="en-US" sz="2800" b="1">
                <a:solidFill>
                  <a:srgbClr val="FFFF66"/>
                </a:solidFill>
              </a:rPr>
              <a:t>motion</a:t>
            </a:r>
          </a:p>
          <a:p>
            <a:pPr eaLnBrk="1" hangingPunct="1">
              <a:buFontTx/>
              <a:buNone/>
            </a:pPr>
            <a:endParaRPr lang="en-US" altLang="en-US" sz="2800" b="1">
              <a:solidFill>
                <a:srgbClr val="FFFF66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3600" b="1"/>
              <a:t>KE = ½ mv</a:t>
            </a:r>
            <a:r>
              <a:rPr lang="en-US" altLang="en-US" sz="3600" b="1" baseline="30000"/>
              <a:t>2</a:t>
            </a:r>
            <a:endParaRPr lang="en-US" altLang="en-US" sz="3600"/>
          </a:p>
          <a:p>
            <a:pPr algn="ctr" eaLnBrk="1" hangingPunct="1">
              <a:buFontTx/>
              <a:buNone/>
            </a:pPr>
            <a:endParaRPr lang="en-US" altLang="en-US" sz="3600" b="1">
              <a:solidFill>
                <a:srgbClr val="66FF33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FFFF66"/>
                </a:solidFill>
              </a:rPr>
              <a:t>Units: Joules (J)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FFFF66"/>
                </a:solidFill>
              </a:rPr>
              <a:t>m = mass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FFFF66"/>
                </a:solidFill>
              </a:rPr>
              <a:t>v = velocity</a:t>
            </a:r>
          </a:p>
          <a:p>
            <a:pPr eaLnBrk="1" hangingPunct="1">
              <a:buFontTx/>
              <a:buNone/>
            </a:pPr>
            <a:endParaRPr lang="en-US" altLang="en-US" sz="2800">
              <a:solidFill>
                <a:srgbClr val="FFFF66"/>
              </a:solidFill>
            </a:endParaRPr>
          </a:p>
        </p:txBody>
      </p:sp>
      <p:pic>
        <p:nvPicPr>
          <p:cNvPr id="13316" name="Picture 5" descr="kinet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1" y="1752600"/>
            <a:ext cx="2989263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69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pPr eaLnBrk="1" hangingPunct="1"/>
            <a:r>
              <a:rPr lang="en-US" altLang="en-US"/>
              <a:t>Work-Energy Theorem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W=</a:t>
            </a:r>
            <a:r>
              <a:rPr lang="en-US" sz="3600" dirty="0">
                <a:sym typeface="Symbol" pitchFamily="18" charset="2"/>
              </a:rPr>
              <a:t>KE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>
              <a:sym typeface="Symbol" pitchFamily="18" charset="2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sym typeface="Symbol" pitchFamily="18" charset="2"/>
              </a:rPr>
              <a:t>W=</a:t>
            </a:r>
            <a:r>
              <a:rPr lang="en-US" sz="3600" dirty="0" err="1">
                <a:sym typeface="Symbol" pitchFamily="18" charset="2"/>
              </a:rPr>
              <a:t>KE</a:t>
            </a:r>
            <a:r>
              <a:rPr lang="en-US" sz="3600" baseline="-25000" dirty="0" err="1">
                <a:sym typeface="Symbol" pitchFamily="18" charset="2"/>
              </a:rPr>
              <a:t>f</a:t>
            </a:r>
            <a:r>
              <a:rPr lang="en-US" sz="3600" dirty="0">
                <a:sym typeface="Symbol" pitchFamily="18" charset="2"/>
              </a:rPr>
              <a:t>- </a:t>
            </a:r>
            <a:r>
              <a:rPr lang="en-US" sz="3600" dirty="0" err="1">
                <a:sym typeface="Symbol" pitchFamily="18" charset="2"/>
              </a:rPr>
              <a:t>KE</a:t>
            </a:r>
            <a:r>
              <a:rPr lang="en-US" sz="3600" baseline="-25000" dirty="0" err="1">
                <a:sym typeface="Symbol" pitchFamily="18" charset="2"/>
              </a:rPr>
              <a:t>i</a:t>
            </a:r>
            <a:endParaRPr lang="en-US" sz="3600" baseline="-25000" dirty="0">
              <a:sym typeface="Symbol" pitchFamily="18" charset="2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baseline="-25000" dirty="0">
              <a:sym typeface="Symbol" pitchFamily="18" charset="2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baseline="-25000" dirty="0">
              <a:sym typeface="Symbol" pitchFamily="18" charset="2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ym typeface="Symbol" pitchFamily="18" charset="2"/>
              </a:rPr>
              <a:t>  The net work done on an object is equal to the change in its kinetic energy.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055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66"/>
                </a:solidFill>
              </a:rPr>
              <a:t> KE Example 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1"/>
            <a:ext cx="487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What is the kinetic energy of this car when it is traveling 38.0 m/s?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KE = ½ m v</a:t>
            </a:r>
            <a:r>
              <a:rPr lang="en-US" altLang="en-US" sz="2800" baseline="30000" dirty="0">
                <a:solidFill>
                  <a:srgbClr val="FFFF66"/>
                </a:solidFill>
              </a:rPr>
              <a:t>2   </a:t>
            </a:r>
            <a:endParaRPr lang="en-US" altLang="en-US" sz="2800" dirty="0">
              <a:solidFill>
                <a:srgbClr val="FFFF66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     = ½ (1550)(38.0)</a:t>
            </a:r>
            <a:r>
              <a:rPr lang="en-US" altLang="en-US" sz="2800" baseline="30000" dirty="0">
                <a:solidFill>
                  <a:srgbClr val="FFFF66"/>
                </a:solidFill>
              </a:rPr>
              <a:t>2 </a:t>
            </a:r>
            <a:r>
              <a:rPr lang="en-US" altLang="en-US" sz="2800" dirty="0">
                <a:solidFill>
                  <a:srgbClr val="FFFF66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     = 1,119,100 J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     </a:t>
            </a:r>
          </a:p>
        </p:txBody>
      </p:sp>
      <p:pic>
        <p:nvPicPr>
          <p:cNvPr id="17412" name="Picture 6" descr="MCTN00551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3276601"/>
            <a:ext cx="4038600" cy="1147763"/>
          </a:xfrm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553200" y="4800600"/>
            <a:ext cx="4533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FFFF66"/>
                </a:solidFill>
              </a:rPr>
              <a:t>Car’s mass = 1550 kg</a:t>
            </a:r>
          </a:p>
        </p:txBody>
      </p:sp>
    </p:spTree>
    <p:extLst>
      <p:ext uri="{BB962C8B-B14F-4D97-AF65-F5344CB8AC3E}">
        <p14:creationId xmlns:p14="http://schemas.microsoft.com/office/powerpoint/2010/main" val="42532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Let’s Practice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219200"/>
            <a:ext cx="5867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   A rock has a mass of 84,000 kg.  The center of mass is 29.0 m above the ground.  How much energy does it have?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</a:t>
            </a:r>
            <a:r>
              <a:rPr lang="en-US" altLang="en-US" dirty="0">
                <a:solidFill>
                  <a:srgbClr val="66FF33"/>
                </a:solidFill>
              </a:rPr>
              <a:t>PE = </a:t>
            </a:r>
            <a:r>
              <a:rPr lang="en-US" altLang="en-US" dirty="0" err="1">
                <a:solidFill>
                  <a:srgbClr val="66FF33"/>
                </a:solidFill>
              </a:rPr>
              <a:t>mgh</a:t>
            </a:r>
            <a:endParaRPr lang="en-US" altLang="en-US" dirty="0">
              <a:solidFill>
                <a:srgbClr val="66FF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Identify the variables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m= 84,000 kg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g= 9.81 m/s</a:t>
            </a:r>
            <a:r>
              <a:rPr lang="en-US" altLang="en-US" sz="2800" baseline="30000" dirty="0">
                <a:solidFill>
                  <a:srgbClr val="FFFF66"/>
                </a:solidFill>
              </a:rPr>
              <a:t>2 </a:t>
            </a:r>
            <a:endParaRPr lang="en-US" altLang="en-US" sz="2800" dirty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h= 29.0 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PE = (84,000)(9.81)(29)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      = 2.39 x 10</a:t>
            </a:r>
            <a:r>
              <a:rPr lang="en-US" altLang="en-US" sz="2800" baseline="30000" dirty="0">
                <a:solidFill>
                  <a:srgbClr val="FFFF66"/>
                </a:solidFill>
              </a:rPr>
              <a:t>7</a:t>
            </a:r>
            <a:r>
              <a:rPr lang="en-US" altLang="en-US" sz="2800" dirty="0">
                <a:solidFill>
                  <a:srgbClr val="FFFF66"/>
                </a:solidFill>
              </a:rPr>
              <a:t> J </a:t>
            </a:r>
          </a:p>
        </p:txBody>
      </p:sp>
      <p:pic>
        <p:nvPicPr>
          <p:cNvPr id="20484" name="Picture 6" descr="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1" y="1600201"/>
            <a:ext cx="30194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705601" y="6248400"/>
            <a:ext cx="3698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srgbClr val="FFFF66"/>
                </a:solidFill>
              </a:rPr>
              <a:t>http://gaaf.com/pictures/200406_utah/image009.htm</a:t>
            </a:r>
          </a:p>
        </p:txBody>
      </p:sp>
    </p:spTree>
    <p:extLst>
      <p:ext uri="{BB962C8B-B14F-4D97-AF65-F5344CB8AC3E}">
        <p14:creationId xmlns:p14="http://schemas.microsoft.com/office/powerpoint/2010/main" val="10821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991600" cy="944562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FF66"/>
                </a:solidFill>
              </a:rPr>
              <a:t>What’s so important about PE and KE?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FF66"/>
                </a:solidFill>
              </a:rPr>
              <a:t>We call the sum of PE and KE mechanical energy.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FF66"/>
                </a:solidFill>
              </a:rPr>
              <a:t>ME = KE + PE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FF66"/>
                </a:solidFill>
              </a:rPr>
              <a:t>Mechanical energy is important because it is conserved </a:t>
            </a:r>
            <a:r>
              <a:rPr lang="en-US" altLang="en-US" sz="2800" dirty="0">
                <a:solidFill>
                  <a:srgbClr val="FFFF66"/>
                </a:solidFill>
              </a:rPr>
              <a:t>(as long as there are no non conservative forces, like friction)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Therefore, if one goes down, the other goes up by the same amount.</a:t>
            </a:r>
          </a:p>
        </p:txBody>
      </p:sp>
    </p:spTree>
    <p:extLst>
      <p:ext uri="{BB962C8B-B14F-4D97-AF65-F5344CB8AC3E}">
        <p14:creationId xmlns:p14="http://schemas.microsoft.com/office/powerpoint/2010/main" val="8527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What happens when friction is present?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534400" cy="4800600"/>
          </a:xfrm>
        </p:spPr>
        <p:txBody>
          <a:bodyPr/>
          <a:lstStyle/>
          <a:p>
            <a:pPr eaLnBrk="1" hangingPunct="1"/>
            <a:r>
              <a:rPr lang="en-US" altLang="en-US"/>
              <a:t>When friction is present, the work done by the frictional force W=fd  is transferred to heat energy.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Friction is a “non-conservative” force.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22217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66"/>
                </a:solidFill>
              </a:rPr>
              <a:t>Conceptual understanding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5867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A penny is dropped off the Eiffel tower (ignore air resistance).  As it falls, what happens to it’s potential energy?  What happens to it’s kinetic energy?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As it falls, its velocity goes up, so its kinetic energy goes up.  It also loses height so its potential energy goes down.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FF66"/>
                </a:solidFill>
              </a:rPr>
              <a:t>However, mechanical energy stays the same  ME = KE + PE </a:t>
            </a:r>
          </a:p>
        </p:txBody>
      </p:sp>
      <p:pic>
        <p:nvPicPr>
          <p:cNvPr id="23556" name="Picture 6" descr="j01577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3800" y="2438400"/>
            <a:ext cx="2884488" cy="2909888"/>
          </a:xfrm>
        </p:spPr>
      </p:pic>
    </p:spTree>
    <p:extLst>
      <p:ext uri="{BB962C8B-B14F-4D97-AF65-F5344CB8AC3E}">
        <p14:creationId xmlns:p14="http://schemas.microsoft.com/office/powerpoint/2010/main" val="11488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354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Default Design</vt:lpstr>
      <vt:lpstr>1_Default Design</vt:lpstr>
      <vt:lpstr>4_Default Design</vt:lpstr>
      <vt:lpstr>3_Default Design</vt:lpstr>
      <vt:lpstr>5_Default Design</vt:lpstr>
      <vt:lpstr>6_Default Design</vt:lpstr>
      <vt:lpstr>7_Default Design</vt:lpstr>
      <vt:lpstr>Kinetic and Potential Energy </vt:lpstr>
      <vt:lpstr>Kinetic Energy</vt:lpstr>
      <vt:lpstr>Work-Energy Theorem</vt:lpstr>
      <vt:lpstr> KE Example </vt:lpstr>
      <vt:lpstr>Let’s Practice</vt:lpstr>
      <vt:lpstr>What’s so important about PE and KE?</vt:lpstr>
      <vt:lpstr>What happens when friction is present?</vt:lpstr>
      <vt:lpstr>Conceptual understanding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and Potential Energy</dc:title>
  <dc:creator>Katherine Switzer</dc:creator>
  <cp:lastModifiedBy>Joycelyn Passmore</cp:lastModifiedBy>
  <cp:revision>6</cp:revision>
  <dcterms:created xsi:type="dcterms:W3CDTF">2017-04-12T19:52:41Z</dcterms:created>
  <dcterms:modified xsi:type="dcterms:W3CDTF">2020-03-17T15:27:24Z</dcterms:modified>
</cp:coreProperties>
</file>