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361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294" r:id="rId15"/>
    <p:sldId id="368" r:id="rId16"/>
    <p:sldId id="369" r:id="rId17"/>
    <p:sldId id="3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415695"/>
    <a:srgbClr val="4A4A4A"/>
    <a:srgbClr val="B4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6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0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1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ED35-B844-4C56-B8A6-27B403AD34F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8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69" y="56809"/>
            <a:ext cx="7077662" cy="6801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9167" y="6488668"/>
            <a:ext cx="237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© The Science Duo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435" y="2341715"/>
            <a:ext cx="9029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n w="5080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Lunar Cycle</a:t>
            </a:r>
          </a:p>
        </p:txBody>
      </p:sp>
    </p:spTree>
    <p:extLst>
      <p:ext uri="{BB962C8B-B14F-4D97-AF65-F5344CB8AC3E}">
        <p14:creationId xmlns:p14="http://schemas.microsoft.com/office/powerpoint/2010/main" val="380762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Third Quarter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left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waning gibbous, but before a waning crescent</a:t>
            </a:r>
          </a:p>
        </p:txBody>
      </p:sp>
    </p:spTree>
    <p:extLst>
      <p:ext uri="{BB962C8B-B14F-4D97-AF65-F5344CB8AC3E}">
        <p14:creationId xmlns:p14="http://schemas.microsoft.com/office/powerpoint/2010/main" val="19955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Waning Crescent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Less than 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left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third/last quarter, but before a new moon</a:t>
            </a:r>
          </a:p>
        </p:txBody>
      </p:sp>
    </p:spTree>
    <p:extLst>
      <p:ext uri="{BB962C8B-B14F-4D97-AF65-F5344CB8AC3E}">
        <p14:creationId xmlns:p14="http://schemas.microsoft.com/office/powerpoint/2010/main" val="145049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Predicting the Phases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Each ¼ of the cycle takes about 7 days or 1 week to occur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If there was a New Moon on December 10</a:t>
            </a:r>
            <a:r>
              <a:rPr lang="en-US" sz="2800" b="1" baseline="30000" dirty="0">
                <a:latin typeface="Century Gothic" panose="020B0502020202020204" pitchFamily="34" charset="0"/>
              </a:rPr>
              <a:t>th</a:t>
            </a:r>
            <a:r>
              <a:rPr lang="en-US" sz="2800" b="1" dirty="0">
                <a:latin typeface="Century Gothic" panose="020B0502020202020204" pitchFamily="34" charset="0"/>
              </a:rPr>
              <a:t>, there would be a 1</a:t>
            </a:r>
            <a:r>
              <a:rPr lang="en-US" sz="2800" b="1" baseline="30000" dirty="0">
                <a:latin typeface="Century Gothic" panose="020B0502020202020204" pitchFamily="34" charset="0"/>
              </a:rPr>
              <a:t>st</a:t>
            </a:r>
            <a:r>
              <a:rPr lang="en-US" sz="2800" b="1" dirty="0">
                <a:latin typeface="Century Gothic" panose="020B0502020202020204" pitchFamily="34" charset="0"/>
              </a:rPr>
              <a:t> Quarter on December 17</a:t>
            </a:r>
            <a:r>
              <a:rPr lang="en-US" sz="2800" b="1" baseline="30000" dirty="0">
                <a:latin typeface="Century Gothic" panose="020B0502020202020204" pitchFamily="34" charset="0"/>
              </a:rPr>
              <a:t>th</a:t>
            </a:r>
            <a:r>
              <a:rPr lang="en-US" sz="2800" b="1" dirty="0">
                <a:latin typeface="Century Gothic" panose="020B0502020202020204" pitchFamily="34" charset="0"/>
              </a:rPr>
              <a:t> - about 7 days or 1 week later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To move 2 moon phases ahead takes about 7 days or 1 week </a:t>
            </a: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If there was a Waxing Crescent on August 7</a:t>
            </a:r>
            <a:r>
              <a:rPr lang="en-US" sz="2800" b="1" baseline="30000" dirty="0">
                <a:latin typeface="Century Gothic" panose="020B0502020202020204" pitchFamily="34" charset="0"/>
              </a:rPr>
              <a:t>th</a:t>
            </a:r>
            <a:r>
              <a:rPr lang="en-US" sz="2800" b="1" dirty="0">
                <a:latin typeface="Century Gothic" panose="020B0502020202020204" pitchFamily="34" charset="0"/>
              </a:rPr>
              <a:t>, there would be a Waxing Gibbous on August 14</a:t>
            </a:r>
            <a:r>
              <a:rPr lang="en-US" sz="2800" b="1" baseline="30000" dirty="0">
                <a:latin typeface="Century Gothic" panose="020B0502020202020204" pitchFamily="34" charset="0"/>
              </a:rPr>
              <a:t>th</a:t>
            </a:r>
            <a:r>
              <a:rPr lang="en-US" sz="2800" b="1" dirty="0">
                <a:latin typeface="Century Gothic" panose="020B0502020202020204" pitchFamily="34" charset="0"/>
              </a:rPr>
              <a:t> - about 7 days or 1 week later</a:t>
            </a:r>
          </a:p>
        </p:txBody>
      </p:sp>
    </p:spTree>
    <p:extLst>
      <p:ext uri="{BB962C8B-B14F-4D97-AF65-F5344CB8AC3E}">
        <p14:creationId xmlns:p14="http://schemas.microsoft.com/office/powerpoint/2010/main" val="37956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Lunar Cycle Diagram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9098" y="3542541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New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344" y="3542540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Full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3296" y="1263272"/>
            <a:ext cx="166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1</a:t>
            </a:r>
            <a:r>
              <a:rPr lang="en-US" b="1" baseline="30000" dirty="0">
                <a:latin typeface="Century Gothic" panose="020B0502020202020204" pitchFamily="34" charset="0"/>
              </a:rPr>
              <a:t>st</a:t>
            </a:r>
            <a:r>
              <a:rPr lang="en-US" b="1" dirty="0">
                <a:latin typeface="Century Gothic" panose="020B0502020202020204" pitchFamily="34" charset="0"/>
              </a:rPr>
              <a:t> Quarter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1911" y="2027387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Waxing Gibbous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259" y="2027388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Waxing Crescent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1710" y="6213059"/>
            <a:ext cx="166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3</a:t>
            </a:r>
            <a:r>
              <a:rPr lang="en-US" b="1" baseline="30000" dirty="0">
                <a:latin typeface="Century Gothic" panose="020B0502020202020204" pitchFamily="34" charset="0"/>
              </a:rPr>
              <a:t>rd</a:t>
            </a:r>
            <a:r>
              <a:rPr lang="en-US" b="1" dirty="0">
                <a:latin typeface="Century Gothic" panose="020B0502020202020204" pitchFamily="34" charset="0"/>
              </a:rPr>
              <a:t> Quarter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1911" y="5055664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Waning Gibbous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57259" y="5055664"/>
            <a:ext cx="166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Waning Crescent</a:t>
            </a:r>
          </a:p>
        </p:txBody>
      </p:sp>
    </p:spTree>
    <p:extLst>
      <p:ext uri="{BB962C8B-B14F-4D97-AF65-F5344CB8AC3E}">
        <p14:creationId xmlns:p14="http://schemas.microsoft.com/office/powerpoint/2010/main" val="2126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Checkpoint</a:t>
            </a:r>
          </a:p>
        </p:txBody>
      </p:sp>
      <p:pic>
        <p:nvPicPr>
          <p:cNvPr id="5" name="Picture 2" descr="Check mark by jhnri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40" y="3516755"/>
            <a:ext cx="3052119" cy="305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854" y="1153295"/>
            <a:ext cx="8929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5 checkpoint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Discuss each question with a partner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Write a complete answer to each question on your notes page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925" y="1455672"/>
            <a:ext cx="8855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Century Gothic" panose="020B0502020202020204" pitchFamily="34" charset="0"/>
              </a:rPr>
              <a:t>What causes the different phases of the moon as seen from Earth?</a:t>
            </a:r>
          </a:p>
        </p:txBody>
      </p:sp>
    </p:spTree>
    <p:extLst>
      <p:ext uri="{BB962C8B-B14F-4D97-AF65-F5344CB8AC3E}">
        <p14:creationId xmlns:p14="http://schemas.microsoft.com/office/powerpoint/2010/main" val="4113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925" y="1109681"/>
            <a:ext cx="8855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Century Gothic" panose="020B0502020202020204" pitchFamily="34" charset="0"/>
              </a:rPr>
              <a:t>What is the difference between a waxing moon and a waning moon?</a:t>
            </a:r>
          </a:p>
        </p:txBody>
      </p:sp>
    </p:spTree>
    <p:extLst>
      <p:ext uri="{BB962C8B-B14F-4D97-AF65-F5344CB8AC3E}">
        <p14:creationId xmlns:p14="http://schemas.microsoft.com/office/powerpoint/2010/main" val="8612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925" y="1348583"/>
            <a:ext cx="8855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Century Gothic" panose="020B0502020202020204" pitchFamily="34" charset="0"/>
              </a:rPr>
              <a:t>How much of the moon is visible from Earth during a new moon phase?</a:t>
            </a:r>
          </a:p>
        </p:txBody>
      </p:sp>
    </p:spTree>
    <p:extLst>
      <p:ext uri="{BB962C8B-B14F-4D97-AF65-F5344CB8AC3E}">
        <p14:creationId xmlns:p14="http://schemas.microsoft.com/office/powerpoint/2010/main" val="222122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Lunar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It takes the moon 27.3 days to revolve around the Earth one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lunar cycle (from new moon back to new moon) takes 29.5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phases of the moon are a reflection of the Sun’s light bouncing off of the moon’s surface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moon appears to change shape because only certain portions of its illuminated side are seen as the moon revolves around Earth</a:t>
            </a:r>
          </a:p>
        </p:txBody>
      </p:sp>
    </p:spTree>
    <p:extLst>
      <p:ext uri="{BB962C8B-B14F-4D97-AF65-F5344CB8AC3E}">
        <p14:creationId xmlns:p14="http://schemas.microsoft.com/office/powerpoint/2010/main" val="12395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Moon Phases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There are 8 moon phases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same moon phase is seen by everyone on Earth each night – people in the northern and southern hemispheres do not see opposite moon phases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first half of the lunar cycle the light reflected off of the moon’s surface appears to increase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second half of the lunar cycle the light reflected off of the moon’s surface appears to decrease</a:t>
            </a:r>
          </a:p>
        </p:txBody>
      </p:sp>
    </p:spTree>
    <p:extLst>
      <p:ext uri="{BB962C8B-B14F-4D97-AF65-F5344CB8AC3E}">
        <p14:creationId xmlns:p14="http://schemas.microsoft.com/office/powerpoint/2010/main" val="335387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New Moon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No reflected light from the sun is visible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waning crescent, but before a waxing crescent</a:t>
            </a:r>
          </a:p>
        </p:txBody>
      </p:sp>
    </p:spTree>
    <p:extLst>
      <p:ext uri="{BB962C8B-B14F-4D97-AF65-F5344CB8AC3E}">
        <p14:creationId xmlns:p14="http://schemas.microsoft.com/office/powerpoint/2010/main" val="394246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Waxing Crescent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Less than 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new moon, but before a first quarter</a:t>
            </a:r>
          </a:p>
        </p:txBody>
      </p:sp>
    </p:spTree>
    <p:extLst>
      <p:ext uri="{BB962C8B-B14F-4D97-AF65-F5344CB8AC3E}">
        <p14:creationId xmlns:p14="http://schemas.microsoft.com/office/powerpoint/2010/main" val="18274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First Quarter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waxing crescent, but before a waxing gibbous</a:t>
            </a:r>
          </a:p>
        </p:txBody>
      </p:sp>
    </p:spTree>
    <p:extLst>
      <p:ext uri="{BB962C8B-B14F-4D97-AF65-F5344CB8AC3E}">
        <p14:creationId xmlns:p14="http://schemas.microsoft.com/office/powerpoint/2010/main" val="24561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Waxing Gibbous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More than 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first quarter, but before a full moon</a:t>
            </a:r>
          </a:p>
        </p:txBody>
      </p:sp>
    </p:spTree>
    <p:extLst>
      <p:ext uri="{BB962C8B-B14F-4D97-AF65-F5344CB8AC3E}">
        <p14:creationId xmlns:p14="http://schemas.microsoft.com/office/powerpoint/2010/main" val="2111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Full Moon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latin typeface="Century Gothic" panose="020B0502020202020204" pitchFamily="34" charset="0"/>
              </a:rPr>
              <a:t>A full moon is fully visible (100% illuminated) as viewed from Earth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7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latin typeface="Century Gothic" panose="020B0502020202020204" pitchFamily="34" charset="0"/>
              </a:rPr>
              <a:t>Marks the half way point of the lunar cycle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7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latin typeface="Century Gothic" panose="020B0502020202020204" pitchFamily="34" charset="0"/>
              </a:rPr>
              <a:t>Occurs directly after a waxing gibbous, but before a waning gibbous</a:t>
            </a:r>
          </a:p>
        </p:txBody>
      </p:sp>
    </p:spTree>
    <p:extLst>
      <p:ext uri="{BB962C8B-B14F-4D97-AF65-F5344CB8AC3E}">
        <p14:creationId xmlns:p14="http://schemas.microsoft.com/office/powerpoint/2010/main" val="108893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5400">
                  <a:solidFill>
                    <a:schemeClr val="bg1"/>
                  </a:solidFill>
                </a:ln>
                <a:solidFill>
                  <a:srgbClr val="0070C0"/>
                </a:solidFill>
                <a:latin typeface="Century Gothic" panose="020B0502020202020204" pitchFamily="34" charset="0"/>
              </a:rPr>
              <a:t>Waning Gibbous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854" y="1120343"/>
            <a:ext cx="8929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More than half of the moon is visible from Earth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The visible light appears on the left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Occurs directly after a full moon, but before a third/last quarter</a:t>
            </a:r>
          </a:p>
        </p:txBody>
      </p:sp>
    </p:spTree>
    <p:extLst>
      <p:ext uri="{BB962C8B-B14F-4D97-AF65-F5344CB8AC3E}">
        <p14:creationId xmlns:p14="http://schemas.microsoft.com/office/powerpoint/2010/main" val="17733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38914</TotalTime>
  <Words>562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platteter</dc:creator>
  <cp:lastModifiedBy>Joycelyn Passmore</cp:lastModifiedBy>
  <cp:revision>423</cp:revision>
  <dcterms:created xsi:type="dcterms:W3CDTF">2016-09-29T17:30:32Z</dcterms:created>
  <dcterms:modified xsi:type="dcterms:W3CDTF">2020-04-27T14:39:18Z</dcterms:modified>
</cp:coreProperties>
</file>