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361" r:id="rId3"/>
    <p:sldId id="373" r:id="rId4"/>
    <p:sldId id="376" r:id="rId5"/>
    <p:sldId id="377" r:id="rId6"/>
    <p:sldId id="378" r:id="rId7"/>
    <p:sldId id="374" r:id="rId8"/>
    <p:sldId id="375" r:id="rId9"/>
    <p:sldId id="294" r:id="rId10"/>
    <p:sldId id="368" r:id="rId11"/>
    <p:sldId id="369" r:id="rId12"/>
    <p:sldId id="370" r:id="rId13"/>
    <p:sldId id="371" r:id="rId14"/>
    <p:sldId id="3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97A"/>
    <a:srgbClr val="EEBADA"/>
    <a:srgbClr val="FDC106"/>
    <a:srgbClr val="008F00"/>
    <a:srgbClr val="415695"/>
    <a:srgbClr val="4A4A4A"/>
    <a:srgbClr val="B4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12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ED35-B844-4C56-B8A6-27B403AD34FC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F03-5F7C-41C8-BABE-973F4BAC3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9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ED35-B844-4C56-B8A6-27B403AD34FC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F03-5F7C-41C8-BABE-973F4BAC3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6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ED35-B844-4C56-B8A6-27B403AD34FC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F03-5F7C-41C8-BABE-973F4BAC3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0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ED35-B844-4C56-B8A6-27B403AD34FC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F03-5F7C-41C8-BABE-973F4BAC3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0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ED35-B844-4C56-B8A6-27B403AD34FC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F03-5F7C-41C8-BABE-973F4BAC3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1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ED35-B844-4C56-B8A6-27B403AD34FC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F03-5F7C-41C8-BABE-973F4BAC3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0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ED35-B844-4C56-B8A6-27B403AD34FC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F03-5F7C-41C8-BABE-973F4BAC3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1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ED35-B844-4C56-B8A6-27B403AD34FC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F03-5F7C-41C8-BABE-973F4BAC3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ED35-B844-4C56-B8A6-27B403AD34FC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F03-5F7C-41C8-BABE-973F4BAC3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6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ED35-B844-4C56-B8A6-27B403AD34FC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F03-5F7C-41C8-BABE-973F4BAC3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1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ED35-B844-4C56-B8A6-27B403AD34FC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DBF03-5F7C-41C8-BABE-973F4BAC3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7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EED35-B844-4C56-B8A6-27B403AD34FC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DBF03-5F7C-41C8-BABE-973F4BAC3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8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29167" y="6488668"/>
            <a:ext cx="237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© The Science Duo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435" y="-136461"/>
            <a:ext cx="9029129" cy="6904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ln w="5080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glow rad="139700">
                    <a:schemeClr val="bg2">
                      <a:lumMod val="75000"/>
                    </a:schemeClr>
                  </a:glow>
                </a:effectLst>
                <a:latin typeface="Century Gothic" panose="020B0502020202020204" pitchFamily="34" charset="0"/>
              </a:rPr>
              <a:t>Properties</a:t>
            </a:r>
          </a:p>
          <a:p>
            <a:pPr algn="ctr">
              <a:lnSpc>
                <a:spcPts val="20000"/>
              </a:lnSpc>
            </a:pPr>
            <a:endParaRPr lang="en-US" sz="13800" b="1" dirty="0">
              <a:ln w="50800">
                <a:solidFill>
                  <a:schemeClr val="bg1"/>
                </a:solidFill>
              </a:ln>
              <a:solidFill>
                <a:srgbClr val="7030A0"/>
              </a:solidFill>
              <a:effectLst>
                <a:glow rad="139700">
                  <a:schemeClr val="bg2">
                    <a:lumMod val="75000"/>
                  </a:schemeClr>
                </a:glo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13800" b="1" dirty="0">
                <a:ln w="5080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glow rad="139700">
                    <a:schemeClr val="bg2">
                      <a:lumMod val="75000"/>
                    </a:schemeClr>
                  </a:glow>
                </a:effectLst>
                <a:latin typeface="Century Gothic" panose="020B0502020202020204" pitchFamily="34" charset="0"/>
              </a:rPr>
              <a:t>of Waves</a:t>
            </a:r>
          </a:p>
        </p:txBody>
      </p:sp>
    </p:spTree>
    <p:extLst>
      <p:ext uri="{BB962C8B-B14F-4D97-AF65-F5344CB8AC3E}">
        <p14:creationId xmlns:p14="http://schemas.microsoft.com/office/powerpoint/2010/main" val="3807621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00B0F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925" y="1365058"/>
            <a:ext cx="88556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Century Gothic" panose="020B0502020202020204" pitchFamily="34" charset="0"/>
              </a:rPr>
              <a:t>Describe waves in your own words.</a:t>
            </a:r>
          </a:p>
        </p:txBody>
      </p:sp>
    </p:spTree>
    <p:extLst>
      <p:ext uri="{BB962C8B-B14F-4D97-AF65-F5344CB8AC3E}">
        <p14:creationId xmlns:p14="http://schemas.microsoft.com/office/powerpoint/2010/main" val="41135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00B0F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962" y="1720840"/>
            <a:ext cx="90080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Century Gothic" panose="020B0502020202020204" pitchFamily="34" charset="0"/>
              </a:rPr>
              <a:t>Identify 3 different types of media that waves use to travel.</a:t>
            </a:r>
          </a:p>
        </p:txBody>
      </p:sp>
    </p:spTree>
    <p:extLst>
      <p:ext uri="{BB962C8B-B14F-4D97-AF65-F5344CB8AC3E}">
        <p14:creationId xmlns:p14="http://schemas.microsoft.com/office/powerpoint/2010/main" val="333985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00B0F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925" y="1274440"/>
            <a:ext cx="88556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Century Gothic" panose="020B0502020202020204" pitchFamily="34" charset="0"/>
              </a:rPr>
              <a:t>What do you think the rest position of a wave represents?</a:t>
            </a:r>
          </a:p>
        </p:txBody>
      </p:sp>
    </p:spTree>
    <p:extLst>
      <p:ext uri="{BB962C8B-B14F-4D97-AF65-F5344CB8AC3E}">
        <p14:creationId xmlns:p14="http://schemas.microsoft.com/office/powerpoint/2010/main" val="4244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00B0F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925" y="1126156"/>
            <a:ext cx="8855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Identify Point A and Point B.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84402" y="2627881"/>
            <a:ext cx="6558721" cy="2963913"/>
            <a:chOff x="2848889" y="5245459"/>
            <a:chExt cx="4048439" cy="1875975"/>
          </a:xfrm>
        </p:grpSpPr>
        <p:pic>
          <p:nvPicPr>
            <p:cNvPr id="6" name="Picture 2" descr="http://abernathyscience.com/online%20labs/tra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889" y="5345518"/>
              <a:ext cx="4048439" cy="1639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083099" y="6751307"/>
              <a:ext cx="343002" cy="370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136864" y="5580300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214641" y="668633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14804" y="5245459"/>
              <a:ext cx="343002" cy="370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753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00B0F0"/>
                </a:solidFill>
                <a:latin typeface="Century Gothic" panose="020B0502020202020204" pitchFamily="34" charset="0"/>
              </a:rPr>
              <a:t>Question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925" y="1126156"/>
            <a:ext cx="88556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Century Gothic" panose="020B0502020202020204" pitchFamily="34" charset="0"/>
              </a:rPr>
              <a:t>Why do you think it is important to understand the different types of waves?</a:t>
            </a:r>
          </a:p>
        </p:txBody>
      </p:sp>
    </p:spTree>
    <p:extLst>
      <p:ext uri="{BB962C8B-B14F-4D97-AF65-F5344CB8AC3E}">
        <p14:creationId xmlns:p14="http://schemas.microsoft.com/office/powerpoint/2010/main" val="393268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7030A0"/>
                </a:solidFill>
                <a:latin typeface="Century Gothic" panose="020B0502020202020204" pitchFamily="34" charset="0"/>
              </a:rPr>
              <a:t>Waves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996"/>
            <a:ext cx="9143999" cy="54246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854" y="1243913"/>
            <a:ext cx="88227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latin typeface="Century Gothic" panose="020B0502020202020204" pitchFamily="34" charset="0"/>
              </a:rPr>
              <a:t>Disturbances that transfer energy from place to place</a:t>
            </a:r>
          </a:p>
          <a:p>
            <a:pPr marL="457200" indent="-4572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en-US" sz="26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u="sng" dirty="0">
                <a:latin typeface="Century Gothic" panose="020B0502020202020204" pitchFamily="34" charset="0"/>
              </a:rPr>
              <a:t>Medium</a:t>
            </a:r>
            <a:r>
              <a:rPr lang="en-US" sz="2600" b="1" dirty="0">
                <a:latin typeface="Century Gothic" panose="020B0502020202020204" pitchFamily="34" charset="0"/>
              </a:rPr>
              <a:t> – the material through which a wave travels; can be solids, liquids, or gases</a:t>
            </a:r>
          </a:p>
          <a:p>
            <a:pPr marL="457200" indent="-45720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en-US" sz="26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u="sng" dirty="0">
                <a:latin typeface="Century Gothic" panose="020B0502020202020204" pitchFamily="34" charset="0"/>
              </a:rPr>
              <a:t>Mechanical waves</a:t>
            </a:r>
            <a:r>
              <a:rPr lang="en-US" sz="2600" b="1" dirty="0">
                <a:latin typeface="Century Gothic" panose="020B0502020202020204" pitchFamily="34" charset="0"/>
              </a:rPr>
              <a:t> – require a medium to travel (ex. sound)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u="sng" dirty="0">
                <a:latin typeface="Century Gothic" panose="020B0502020202020204" pitchFamily="34" charset="0"/>
              </a:rPr>
              <a:t>Electromagnetic waves</a:t>
            </a:r>
            <a:r>
              <a:rPr lang="en-US" sz="2600" b="1" dirty="0">
                <a:latin typeface="Century Gothic" panose="020B0502020202020204" pitchFamily="34" charset="0"/>
              </a:rPr>
              <a:t> – can travel through empty space (ex. light)</a:t>
            </a:r>
          </a:p>
          <a:p>
            <a:pPr>
              <a:lnSpc>
                <a:spcPts val="2400"/>
              </a:lnSpc>
            </a:pPr>
            <a:endParaRPr lang="en-US" sz="26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latin typeface="Century Gothic" panose="020B0502020202020204" pitchFamily="34" charset="0"/>
              </a:rPr>
              <a:t>3 examples of waves – sound, light, and seismic</a:t>
            </a:r>
          </a:p>
        </p:txBody>
      </p:sp>
    </p:spTree>
    <p:extLst>
      <p:ext uri="{BB962C8B-B14F-4D97-AF65-F5344CB8AC3E}">
        <p14:creationId xmlns:p14="http://schemas.microsoft.com/office/powerpoint/2010/main" val="123952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7030A0"/>
                </a:solidFill>
                <a:latin typeface="Century Gothic" panose="020B0502020202020204" pitchFamily="34" charset="0"/>
              </a:rPr>
              <a:t>Types of Waves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54" y="1095629"/>
            <a:ext cx="8822724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u="sng" dirty="0">
                <a:latin typeface="Century Gothic" panose="020B0502020202020204" pitchFamily="34" charset="0"/>
              </a:rPr>
              <a:t>Transverse</a:t>
            </a:r>
            <a:r>
              <a:rPr lang="en-US" sz="2600" b="1" dirty="0">
                <a:latin typeface="Century Gothic" panose="020B0502020202020204" pitchFamily="34" charset="0"/>
              </a:rPr>
              <a:t> – a type of wave that moves the medium at a right angle to the direction in which the wave travels</a:t>
            </a:r>
          </a:p>
          <a:p>
            <a:pPr marL="457200" indent="-457200">
              <a:lnSpc>
                <a:spcPts val="1400"/>
              </a:lnSpc>
              <a:buFont typeface="Arial" panose="020B0604020202020204" pitchFamily="34" charset="0"/>
              <a:buChar char="•"/>
            </a:pPr>
            <a:endParaRPr lang="en-US" sz="26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u="sng" dirty="0">
                <a:latin typeface="Century Gothic" panose="020B0502020202020204" pitchFamily="34" charset="0"/>
              </a:rPr>
              <a:t>Longitudinal</a:t>
            </a:r>
            <a:r>
              <a:rPr lang="en-US" sz="2600" b="1" dirty="0">
                <a:latin typeface="Century Gothic" panose="020B0502020202020204" pitchFamily="34" charset="0"/>
              </a:rPr>
              <a:t> – a type of wave that displaces the particles of the medium parallel to the direction in which the wave travels</a:t>
            </a:r>
          </a:p>
          <a:p>
            <a:pPr marL="457200" indent="-457200">
              <a:lnSpc>
                <a:spcPts val="1400"/>
              </a:lnSpc>
              <a:buFont typeface="Arial" panose="020B0604020202020204" pitchFamily="34" charset="0"/>
              <a:buChar char="•"/>
            </a:pPr>
            <a:endParaRPr lang="en-US" sz="26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u="sng" dirty="0">
                <a:latin typeface="Century Gothic" panose="020B0502020202020204" pitchFamily="34" charset="0"/>
              </a:rPr>
              <a:t>Surface</a:t>
            </a:r>
            <a:r>
              <a:rPr lang="en-US" sz="2600" b="1" dirty="0">
                <a:latin typeface="Century Gothic" panose="020B0502020202020204" pitchFamily="34" charset="0"/>
              </a:rPr>
              <a:t> – a combination of transverse and longitudinal waves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4770366"/>
            <a:ext cx="2117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Transverse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73392" y="4770366"/>
            <a:ext cx="2117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Longitudinal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7276" y="4770366"/>
            <a:ext cx="2117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Surface</a:t>
            </a:r>
          </a:p>
        </p:txBody>
      </p:sp>
      <p:pic>
        <p:nvPicPr>
          <p:cNvPr id="9" name="Picture 4" descr="http://www.studyphysics.ca/newnotes/20/unit03_mechanicalwaves/chp141516_waves/images/longitud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06" y="5262587"/>
            <a:ext cx="2507895" cy="44116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90" y="5259354"/>
            <a:ext cx="2507895" cy="4411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2" descr="http://media.cheggcdn.com/media/ac3/ac3f1b71-3257-4f3f-a402-a88fedcbc95c/phpleyZ1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87" y="5263983"/>
            <a:ext cx="1923078" cy="119542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92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7030A0"/>
                </a:solidFill>
                <a:latin typeface="Century Gothic" panose="020B0502020202020204" pitchFamily="34" charset="0"/>
              </a:rPr>
              <a:t>Transverse Waves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54" y="1095629"/>
            <a:ext cx="8822724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Century Gothic" panose="020B0502020202020204" pitchFamily="34" charset="0"/>
              </a:rPr>
              <a:t>Crest</a:t>
            </a:r>
            <a:r>
              <a:rPr lang="en-US" sz="2400" b="1" dirty="0">
                <a:latin typeface="Century Gothic" panose="020B0502020202020204" pitchFamily="34" charset="0"/>
              </a:rPr>
              <a:t> – the highest part of a transverse wave</a:t>
            </a:r>
          </a:p>
          <a:p>
            <a:pPr marL="457200" indent="-457200">
              <a:lnSpc>
                <a:spcPts val="14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Century Gothic" panose="020B0502020202020204" pitchFamily="34" charset="0"/>
              </a:rPr>
              <a:t>Trough</a:t>
            </a:r>
            <a:r>
              <a:rPr lang="en-US" sz="2400" b="1" dirty="0">
                <a:latin typeface="Century Gothic" panose="020B0502020202020204" pitchFamily="34" charset="0"/>
              </a:rPr>
              <a:t> – the lowest part of a transverse wave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algn="ctr"/>
            <a:endParaRPr lang="en-US" sz="2400" b="1" u="sng" dirty="0">
              <a:latin typeface="Century Gothic" panose="020B0502020202020204" pitchFamily="34" charset="0"/>
            </a:endParaRPr>
          </a:p>
          <a:p>
            <a:pPr algn="ctr"/>
            <a:endParaRPr lang="en-US" sz="2400" b="1" u="sng" dirty="0">
              <a:latin typeface="Century Gothic" panose="020B0502020202020204" pitchFamily="34" charset="0"/>
            </a:endParaRPr>
          </a:p>
          <a:p>
            <a:pPr algn="ctr"/>
            <a:endParaRPr lang="en-US" sz="2400" b="1" u="sng" dirty="0">
              <a:latin typeface="Century Gothic" panose="020B0502020202020204" pitchFamily="34" charset="0"/>
            </a:endParaRPr>
          </a:p>
          <a:p>
            <a:pPr algn="ctr"/>
            <a:endParaRPr lang="en-US" sz="2400" b="1" u="sng" dirty="0">
              <a:latin typeface="Century Gothic" panose="020B0502020202020204" pitchFamily="34" charset="0"/>
            </a:endParaRPr>
          </a:p>
          <a:p>
            <a:pPr algn="ctr">
              <a:lnSpc>
                <a:spcPts val="1600"/>
              </a:lnSpc>
            </a:pPr>
            <a:endParaRPr lang="en-US" sz="2400" b="1" u="sng" dirty="0">
              <a:latin typeface="Century Gothic" panose="020B0502020202020204" pitchFamily="34" charset="0"/>
            </a:endParaRPr>
          </a:p>
          <a:p>
            <a:pPr algn="ctr"/>
            <a:r>
              <a:rPr lang="en-US" sz="2400" b="1" u="sng" dirty="0">
                <a:latin typeface="Century Gothic" panose="020B0502020202020204" pitchFamily="34" charset="0"/>
              </a:rPr>
              <a:t>Examples of Transverse Waves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77" y="2272111"/>
            <a:ext cx="2842282" cy="171075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-3900000">
            <a:off x="3596343" y="3534549"/>
            <a:ext cx="457200" cy="274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135208" y="2296825"/>
            <a:ext cx="457200" cy="274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93126" y="2070341"/>
            <a:ext cx="215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Crest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8932" y="3613233"/>
            <a:ext cx="215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Trough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8458" y="4490256"/>
            <a:ext cx="2153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Visible Light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1864" y="4491377"/>
            <a:ext cx="2349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Radio Wave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68281" y="4490256"/>
            <a:ext cx="249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X-Ray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763" y="4925421"/>
            <a:ext cx="1150872" cy="15035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85" y="4924794"/>
            <a:ext cx="2024566" cy="15041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83" y="4924794"/>
            <a:ext cx="2096743" cy="15041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37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7030A0"/>
                </a:solidFill>
                <a:latin typeface="Century Gothic" panose="020B0502020202020204" pitchFamily="34" charset="0"/>
              </a:rPr>
              <a:t>Longitudinal Waves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54" y="1095629"/>
            <a:ext cx="8822724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Century Gothic" panose="020B0502020202020204" pitchFamily="34" charset="0"/>
              </a:rPr>
              <a:t>Compression</a:t>
            </a:r>
            <a:r>
              <a:rPr lang="en-US" sz="2400" b="1" dirty="0">
                <a:latin typeface="Century Gothic" panose="020B0502020202020204" pitchFamily="34" charset="0"/>
              </a:rPr>
              <a:t> – the location where the particles are closest together on a longitudinal wave </a:t>
            </a:r>
          </a:p>
          <a:p>
            <a:pPr marL="457200" indent="-457200">
              <a:lnSpc>
                <a:spcPts val="14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Century Gothic" panose="020B0502020202020204" pitchFamily="34" charset="0"/>
              </a:rPr>
              <a:t>Rarefaction</a:t>
            </a:r>
            <a:r>
              <a:rPr lang="en-US" sz="2400" b="1" dirty="0">
                <a:latin typeface="Century Gothic" panose="020B0502020202020204" pitchFamily="34" charset="0"/>
              </a:rPr>
              <a:t> – the location where the particles are furthest apart on a longitudinal wave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ts val="16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400" b="1" u="sng" dirty="0">
                <a:latin typeface="Century Gothic" panose="020B0502020202020204" pitchFamily="34" charset="0"/>
              </a:rPr>
              <a:t>Examples of Longitudinal Waves </a:t>
            </a:r>
          </a:p>
        </p:txBody>
      </p:sp>
      <p:pic>
        <p:nvPicPr>
          <p:cNvPr id="5" name="Picture 4" descr="http://www.studyphysics.ca/newnotes/20/unit03_mechanicalwaves/chp141516_waves/images/longitud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80" y="3456159"/>
            <a:ext cx="35242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690180" y="3122138"/>
            <a:ext cx="365760" cy="274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234062" y="3113900"/>
            <a:ext cx="365760" cy="274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7699" y="2865460"/>
            <a:ext cx="215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Compression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01611" y="2859188"/>
            <a:ext cx="215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Rarefaction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458" y="4514970"/>
            <a:ext cx="2153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Sound Wave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20359" y="4516091"/>
            <a:ext cx="2349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Ultrasound Wave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97575" y="4538320"/>
            <a:ext cx="249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“Slinky” Wave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071" y="4967824"/>
            <a:ext cx="2256984" cy="15023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223" y="4967824"/>
            <a:ext cx="2568539" cy="15023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06" y="4973298"/>
            <a:ext cx="2518497" cy="14978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891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7030A0"/>
                </a:solidFill>
                <a:latin typeface="Century Gothic" panose="020B0502020202020204" pitchFamily="34" charset="0"/>
              </a:rPr>
              <a:t>Surface Waves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54" y="1095629"/>
            <a:ext cx="882272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latin typeface="Century Gothic" panose="020B0502020202020204" pitchFamily="34" charset="0"/>
              </a:rPr>
              <a:t>Energy travels along the surface of the medium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Occur between two media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Travel slowly, but can cause severe damage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400" b="1" u="sng" dirty="0">
                <a:latin typeface="Century Gothic" panose="020B0502020202020204" pitchFamily="34" charset="0"/>
              </a:rPr>
              <a:t>Examples of Surface Waves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2458" y="3847699"/>
            <a:ext cx="2153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Ocean Wave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3883" y="3848820"/>
            <a:ext cx="2349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Ripples in Water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7575" y="3871049"/>
            <a:ext cx="2495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Earthquake Wave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9" y="4278938"/>
            <a:ext cx="2571622" cy="18005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69" y="4283585"/>
            <a:ext cx="2571622" cy="18083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682" y="4287474"/>
            <a:ext cx="2571621" cy="18044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792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7030A0"/>
                </a:solidFill>
                <a:latin typeface="Century Gothic" panose="020B0502020202020204" pitchFamily="34" charset="0"/>
              </a:rPr>
              <a:t>Wave Properties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64" y="1194485"/>
            <a:ext cx="90451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Century Gothic" panose="020B0502020202020204" pitchFamily="34" charset="0"/>
              </a:rPr>
              <a:t>Amplitude</a:t>
            </a:r>
            <a:r>
              <a:rPr lang="en-US" sz="2400" b="1" dirty="0">
                <a:latin typeface="Century Gothic" panose="020B0502020202020204" pitchFamily="34" charset="0"/>
              </a:rPr>
              <a:t> – the maximum distance a wave moves away from the rest position</a:t>
            </a: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Century Gothic" panose="020B0502020202020204" pitchFamily="34" charset="0"/>
              </a:rPr>
              <a:t>Wavelength</a:t>
            </a:r>
            <a:r>
              <a:rPr lang="en-US" sz="2400" b="1" dirty="0">
                <a:latin typeface="Century Gothic" panose="020B0502020202020204" pitchFamily="34" charset="0"/>
              </a:rPr>
              <a:t> – the distance between two corresponding parts of a wave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Century Gothic" panose="020B0502020202020204" pitchFamily="34" charset="0"/>
              </a:rPr>
              <a:t>Frequency</a:t>
            </a:r>
            <a:r>
              <a:rPr lang="en-US" sz="2400" b="1" dirty="0">
                <a:latin typeface="Century Gothic" panose="020B0502020202020204" pitchFamily="34" charset="0"/>
              </a:rPr>
              <a:t> – the number of complete waves that pass a given point in a certain amount of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Century Gothic" panose="020B0502020202020204" pitchFamily="34" charset="0"/>
              </a:rPr>
              <a:t>Speed</a:t>
            </a:r>
            <a:r>
              <a:rPr lang="en-US" sz="2400" b="1" dirty="0">
                <a:latin typeface="Century Gothic" panose="020B0502020202020204" pitchFamily="34" charset="0"/>
              </a:rPr>
              <a:t> – the distance a wave travels in one unit of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Wavelength and frequency have an inverse relationship.  As the wavelength increases, the frequency will decrease and vice versa.</a:t>
            </a:r>
          </a:p>
        </p:txBody>
      </p:sp>
    </p:spTree>
    <p:extLst>
      <p:ext uri="{BB962C8B-B14F-4D97-AF65-F5344CB8AC3E}">
        <p14:creationId xmlns:p14="http://schemas.microsoft.com/office/powerpoint/2010/main" val="22919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1"/>
                  </a:solidFill>
                </a:ln>
                <a:solidFill>
                  <a:srgbClr val="7030A0"/>
                </a:solidFill>
                <a:latin typeface="Century Gothic" panose="020B0502020202020204" pitchFamily="34" charset="0"/>
              </a:rPr>
              <a:t>Wave Diagram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2511" y="1970846"/>
            <a:ext cx="8742172" cy="3613496"/>
            <a:chOff x="62511" y="1970846"/>
            <a:chExt cx="8742172" cy="3613496"/>
          </a:xfrm>
        </p:grpSpPr>
        <p:pic>
          <p:nvPicPr>
            <p:cNvPr id="6" name="Picture 2" descr="http://media.cheggcdn.com/media/ac3/ac3f1b71-3257-4f3f-a402-a88fedcbc95c/phpleyZ1C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910" y="2650035"/>
              <a:ext cx="7668132" cy="2064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>
              <a:stCxn id="6" idx="1"/>
              <a:endCxn id="6" idx="3"/>
            </p:cNvCxnSpPr>
            <p:nvPr/>
          </p:nvCxnSpPr>
          <p:spPr>
            <a:xfrm>
              <a:off x="1023910" y="3682247"/>
              <a:ext cx="7668132" cy="0"/>
            </a:xfrm>
            <a:prstGeom prst="line">
              <a:avLst/>
            </a:prstGeom>
            <a:ln w="317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82600" y="3687574"/>
              <a:ext cx="12880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Century Gothic" panose="020B0502020202020204" pitchFamily="34" charset="0"/>
                </a:rPr>
                <a:t>0 sec.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86273" y="3226998"/>
              <a:ext cx="11184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Century Gothic" panose="020B0502020202020204" pitchFamily="34" charset="0"/>
                </a:rPr>
                <a:t>1 sec.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544429" y="2238639"/>
              <a:ext cx="383861" cy="3739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94716" y="1970846"/>
              <a:ext cx="11136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Crest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3442564" y="4765369"/>
              <a:ext cx="388146" cy="2727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294228" y="4849770"/>
              <a:ext cx="12995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70C0"/>
                  </a:solidFill>
                  <a:latin typeface="Century Gothic" panose="020B0502020202020204" pitchFamily="34" charset="0"/>
                </a:rPr>
                <a:t>Trough</a:t>
              </a:r>
            </a:p>
          </p:txBody>
        </p:sp>
        <p:sp>
          <p:nvSpPr>
            <p:cNvPr id="15" name="Left-Right Arrow 14"/>
            <p:cNvSpPr/>
            <p:nvPr/>
          </p:nvSpPr>
          <p:spPr>
            <a:xfrm>
              <a:off x="2240298" y="2494816"/>
              <a:ext cx="3339652" cy="273850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18550" y="2043716"/>
              <a:ext cx="21831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Wavelength</a:t>
              </a:r>
            </a:p>
          </p:txBody>
        </p:sp>
        <p:sp>
          <p:nvSpPr>
            <p:cNvPr id="17" name="Left-Right Arrow 16"/>
            <p:cNvSpPr/>
            <p:nvPr/>
          </p:nvSpPr>
          <p:spPr>
            <a:xfrm rot="16200000">
              <a:off x="5382979" y="3054421"/>
              <a:ext cx="860235" cy="236302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25913" y="3722672"/>
              <a:ext cx="18140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Amplitude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96426" y="5153455"/>
              <a:ext cx="32082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Frequency = 2 Hertz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675505" y="3705438"/>
              <a:ext cx="307357" cy="3311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2511" y="3995206"/>
              <a:ext cx="12995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B050"/>
                  </a:solidFill>
                  <a:latin typeface="Century Gothic" panose="020B0502020202020204" pitchFamily="34" charset="0"/>
                </a:rPr>
                <a:t>Rest Position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18384" y="1166020"/>
            <a:ext cx="5307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The example below is a transverse wave</a:t>
            </a:r>
          </a:p>
        </p:txBody>
      </p:sp>
    </p:spTree>
    <p:extLst>
      <p:ext uri="{BB962C8B-B14F-4D97-AF65-F5344CB8AC3E}">
        <p14:creationId xmlns:p14="http://schemas.microsoft.com/office/powerpoint/2010/main" val="100507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9714"/>
            <a:ext cx="9144000" cy="11079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 w="25400">
                  <a:solidFill>
                    <a:schemeClr val="bg1"/>
                  </a:solidFill>
                </a:ln>
                <a:solidFill>
                  <a:srgbClr val="00B0F0"/>
                </a:solidFill>
                <a:latin typeface="Century Gothic" panose="020B0502020202020204" pitchFamily="34" charset="0"/>
              </a:rPr>
              <a:t>Assignment</a:t>
            </a:r>
            <a:endParaRPr lang="en-US" sz="6600" b="1" dirty="0">
              <a:ln w="25400">
                <a:solidFill>
                  <a:schemeClr val="bg1"/>
                </a:solidFill>
              </a:ln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Check mark by jhnri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40" y="3516755"/>
            <a:ext cx="3052119" cy="30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854" y="1153295"/>
            <a:ext cx="8929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entury Gothic" panose="020B0502020202020204" pitchFamily="34" charset="0"/>
              </a:rPr>
              <a:t>Answer each question on and send it to 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45912</TotalTime>
  <Words>416</Words>
  <Application>Microsoft Office PowerPoint</Application>
  <PresentationFormat>On-screen Show (4:3)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platteter</dc:creator>
  <cp:lastModifiedBy>Joycelyn Passmore</cp:lastModifiedBy>
  <cp:revision>578</cp:revision>
  <dcterms:created xsi:type="dcterms:W3CDTF">2016-09-29T17:30:32Z</dcterms:created>
  <dcterms:modified xsi:type="dcterms:W3CDTF">2020-04-16T02:43:31Z</dcterms:modified>
</cp:coreProperties>
</file>